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3" r:id="rId8"/>
    <p:sldId id="264" r:id="rId9"/>
    <p:sldId id="275" r:id="rId10"/>
    <p:sldId id="276" r:id="rId11"/>
    <p:sldId id="265" r:id="rId12"/>
    <p:sldId id="266" r:id="rId13"/>
    <p:sldId id="267" r:id="rId14"/>
    <p:sldId id="268" r:id="rId15"/>
    <p:sldId id="269" r:id="rId16"/>
    <p:sldId id="270" r:id="rId17"/>
    <p:sldId id="271" r:id="rId18"/>
    <p:sldId id="272" r:id="rId19"/>
    <p:sldId id="273"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0" d="100"/>
          <a:sy n="80" d="100"/>
        </p:scale>
        <p:origin x="782" y="22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DAD8F7D-8370-45EB-85FF-ED5BD9D70C4A}" type="datetimeFigureOut">
              <a:rPr lang="en-IN" smtClean="0"/>
              <a:t>13-09-2023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255346" y="2750337"/>
            <a:ext cx="1171888" cy="1356442"/>
          </a:xfrm>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1127058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AD8F7D-8370-45EB-85FF-ED5BD9D70C4A}" type="datetimeFigureOut">
              <a:rPr lang="en-IN" smtClean="0"/>
              <a:t>13-09-2023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11309"/>
            <a:ext cx="1154151" cy="1090789"/>
          </a:xfrm>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623797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AD8F7D-8370-45EB-85FF-ED5BD9D70C4A}" type="datetimeFigureOut">
              <a:rPr lang="en-IN" smtClean="0"/>
              <a:t>13-09-2023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11615"/>
            <a:ext cx="1154151" cy="1090789"/>
          </a:xfrm>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29750768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AD8F7D-8370-45EB-85FF-ED5BD9D70C4A}" type="datetimeFigureOut">
              <a:rPr lang="en-IN" smtClean="0"/>
              <a:t>13-09-2023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09925"/>
            <a:ext cx="1154151" cy="1090789"/>
          </a:xfrm>
        </p:spPr>
        <p:txBody>
          <a:bodyPr/>
          <a:lstStyle/>
          <a:p>
            <a:fld id="{7D95E1CF-6574-4263-8BF8-F3840FC8B0FB}" type="slidenum">
              <a:rPr lang="en-IN" smtClean="0"/>
              <a:t>‹#›</a:t>
            </a:fld>
            <a:endParaRPr lang="en-IN"/>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9935484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AD8F7D-8370-45EB-85FF-ED5BD9D70C4A}" type="datetimeFigureOut">
              <a:rPr lang="en-IN" smtClean="0"/>
              <a:t>13-09-2023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09925"/>
            <a:ext cx="1154151" cy="1090789"/>
          </a:xfrm>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5274955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DAD8F7D-8370-45EB-85FF-ED5BD9D70C4A}" type="datetimeFigureOut">
              <a:rPr lang="en-IN" smtClean="0"/>
              <a:t>13-09-2023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36437974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DAD8F7D-8370-45EB-85FF-ED5BD9D70C4A}" type="datetimeFigureOut">
              <a:rPr lang="en-IN" smtClean="0"/>
              <a:t>13-09-2023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11666318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DAD8F7D-8370-45EB-85FF-ED5BD9D70C4A}" type="datetimeFigureOut">
              <a:rPr lang="en-IN" smtClean="0"/>
              <a:t>13-09-2023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41169945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DDAD8F7D-8370-45EB-85FF-ED5BD9D70C4A}" type="datetimeFigureOut">
              <a:rPr lang="en-IN" smtClean="0"/>
              <a:t>13-09-2023</a:t>
            </a:fld>
            <a:endParaRPr lang="en-IN"/>
          </a:p>
        </p:txBody>
      </p:sp>
      <p:sp>
        <p:nvSpPr>
          <p:cNvPr id="5" name="Footer Placeholder 4"/>
          <p:cNvSpPr>
            <a:spLocks noGrp="1"/>
          </p:cNvSpPr>
          <p:nvPr>
            <p:ph type="ftr" sz="quarter" idx="11"/>
          </p:nvPr>
        </p:nvSpPr>
        <p:spPr>
          <a:xfrm>
            <a:off x="680321" y="5936188"/>
            <a:ext cx="6126805" cy="365125"/>
          </a:xfrm>
        </p:spPr>
        <p:txBody>
          <a:bodyPr/>
          <a:lstStyle/>
          <a:p>
            <a:endParaRPr lang="en-IN"/>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7D95E1CF-6574-4263-8BF8-F3840FC8B0FB}" type="slidenum">
              <a:rPr lang="en-IN" smtClean="0"/>
              <a:t>‹#›</a:t>
            </a:fld>
            <a:endParaRPr lang="en-IN"/>
          </a:p>
        </p:txBody>
      </p:sp>
    </p:spTree>
    <p:extLst>
      <p:ext uri="{BB962C8B-B14F-4D97-AF65-F5344CB8AC3E}">
        <p14:creationId xmlns:p14="http://schemas.microsoft.com/office/powerpoint/2010/main" val="2626325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DAD8F7D-8370-45EB-85FF-ED5BD9D70C4A}" type="datetimeFigureOut">
              <a:rPr lang="en-IN" smtClean="0"/>
              <a:t>13-09-2023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2097418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DAD8F7D-8370-45EB-85FF-ED5BD9D70C4A}" type="datetimeFigureOut">
              <a:rPr lang="en-IN" smtClean="0"/>
              <a:t>13-09-2023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729455" y="2869895"/>
            <a:ext cx="1154151" cy="1090789"/>
          </a:xfrm>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2613912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DAD8F7D-8370-45EB-85FF-ED5BD9D70C4A}" type="datetimeFigureOut">
              <a:rPr lang="en-IN" smtClean="0"/>
              <a:t>13-09-2023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3373359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DAD8F7D-8370-45EB-85FF-ED5BD9D70C4A}" type="datetimeFigureOut">
              <a:rPr lang="en-IN" smtClean="0"/>
              <a:t>13-09-2023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1798067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DAD8F7D-8370-45EB-85FF-ED5BD9D70C4A}" type="datetimeFigureOut">
              <a:rPr lang="en-IN" smtClean="0"/>
              <a:t>13-09-2023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2080365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DDAD8F7D-8370-45EB-85FF-ED5BD9D70C4A}" type="datetimeFigureOut">
              <a:rPr lang="en-IN" smtClean="0"/>
              <a:t>13-09-2023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2362694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AD8F7D-8370-45EB-85FF-ED5BD9D70C4A}" type="datetimeFigureOut">
              <a:rPr lang="en-IN" smtClean="0"/>
              <a:t>13-09-2023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1897811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AD8F7D-8370-45EB-85FF-ED5BD9D70C4A}" type="datetimeFigureOut">
              <a:rPr lang="en-IN" smtClean="0"/>
              <a:t>13-09-2023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D95E1CF-6574-4263-8BF8-F3840FC8B0FB}" type="slidenum">
              <a:rPr lang="en-IN" smtClean="0"/>
              <a:t>‹#›</a:t>
            </a:fld>
            <a:endParaRPr lang="en-IN"/>
          </a:p>
        </p:txBody>
      </p:sp>
    </p:spTree>
    <p:extLst>
      <p:ext uri="{BB962C8B-B14F-4D97-AF65-F5344CB8AC3E}">
        <p14:creationId xmlns:p14="http://schemas.microsoft.com/office/powerpoint/2010/main" val="3579917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DAD8F7D-8370-45EB-85FF-ED5BD9D70C4A}" type="datetimeFigureOut">
              <a:rPr lang="en-IN" smtClean="0"/>
              <a:t>13-09-2023</a:t>
            </a:fld>
            <a:endParaRPr lang="en-IN"/>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7D95E1CF-6574-4263-8BF8-F3840FC8B0FB}" type="slidenum">
              <a:rPr lang="en-IN" smtClean="0"/>
              <a:t>‹#›</a:t>
            </a:fld>
            <a:endParaRPr lang="en-IN"/>
          </a:p>
        </p:txBody>
      </p:sp>
    </p:spTree>
    <p:extLst>
      <p:ext uri="{BB962C8B-B14F-4D97-AF65-F5344CB8AC3E}">
        <p14:creationId xmlns:p14="http://schemas.microsoft.com/office/powerpoint/2010/main" val="401425505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BA3BB-E884-B05E-A5E1-F94328369D43}"/>
              </a:ext>
            </a:extLst>
          </p:cNvPr>
          <p:cNvSpPr>
            <a:spLocks noGrp="1"/>
          </p:cNvSpPr>
          <p:nvPr>
            <p:ph type="ctrTitle"/>
          </p:nvPr>
        </p:nvSpPr>
        <p:spPr>
          <a:xfrm>
            <a:off x="1090246" y="2593052"/>
            <a:ext cx="5861448" cy="1117687"/>
          </a:xfrm>
        </p:spPr>
        <p:txBody>
          <a:bodyPr/>
          <a:lstStyle/>
          <a:p>
            <a:r>
              <a:rPr lang="en-IN" sz="4800" b="1" dirty="0">
                <a:latin typeface="Mille" panose="02000500000000000000" pitchFamily="2" charset="0"/>
              </a:rPr>
              <a:t>MINOR  PROJECT</a:t>
            </a:r>
          </a:p>
        </p:txBody>
      </p:sp>
      <p:sp>
        <p:nvSpPr>
          <p:cNvPr id="3" name="Subtitle 2">
            <a:extLst>
              <a:ext uri="{FF2B5EF4-FFF2-40B4-BE49-F238E27FC236}">
                <a16:creationId xmlns:a16="http://schemas.microsoft.com/office/drawing/2014/main" id="{40237C07-47EF-577A-F337-4E3C509461ED}"/>
              </a:ext>
            </a:extLst>
          </p:cNvPr>
          <p:cNvSpPr>
            <a:spLocks noGrp="1"/>
          </p:cNvSpPr>
          <p:nvPr>
            <p:ph type="subTitle" idx="1"/>
          </p:nvPr>
        </p:nvSpPr>
        <p:spPr>
          <a:xfrm>
            <a:off x="-1538655" y="3710739"/>
            <a:ext cx="10964008" cy="1117687"/>
          </a:xfrm>
        </p:spPr>
        <p:txBody>
          <a:bodyPr/>
          <a:lstStyle/>
          <a:p>
            <a:pPr algn="ctr"/>
            <a:r>
              <a:rPr lang="en-IN" b="1" dirty="0">
                <a:latin typeface="Arial Black" panose="020B0A04020102020204" pitchFamily="34" charset="0"/>
              </a:rPr>
              <a:t>TOPIC: BIBLIOREAD</a:t>
            </a:r>
            <a:endParaRPr lang="en-IN" dirty="0"/>
          </a:p>
        </p:txBody>
      </p:sp>
    </p:spTree>
    <p:extLst>
      <p:ext uri="{BB962C8B-B14F-4D97-AF65-F5344CB8AC3E}">
        <p14:creationId xmlns:p14="http://schemas.microsoft.com/office/powerpoint/2010/main" val="2881700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D1B500-BE10-BD21-1329-FAAEB6D33839}"/>
              </a:ext>
            </a:extLst>
          </p:cNvPr>
          <p:cNvSpPr txBox="1"/>
          <p:nvPr/>
        </p:nvSpPr>
        <p:spPr>
          <a:xfrm>
            <a:off x="1485901" y="0"/>
            <a:ext cx="10295791" cy="646331"/>
          </a:xfrm>
          <a:prstGeom prst="rect">
            <a:avLst/>
          </a:prstGeom>
          <a:noFill/>
        </p:spPr>
        <p:txBody>
          <a:bodyPr wrap="square" rtlCol="0">
            <a:spAutoFit/>
          </a:bodyPr>
          <a:lstStyle/>
          <a:p>
            <a:r>
              <a:rPr lang="en-US" sz="3600" dirty="0">
                <a:solidFill>
                  <a:schemeClr val="bg1"/>
                </a:solidFill>
                <a:latin typeface="Mille" panose="02000500000000000000" pitchFamily="2" charset="0"/>
              </a:rPr>
              <a:t>User case diagram OF BIBLIOREAD</a:t>
            </a:r>
            <a:endParaRPr lang="en-IN" sz="3600" dirty="0">
              <a:solidFill>
                <a:schemeClr val="bg1"/>
              </a:solidFill>
              <a:latin typeface="Mille" panose="02000500000000000000" pitchFamily="2" charset="0"/>
            </a:endParaRPr>
          </a:p>
        </p:txBody>
      </p:sp>
      <p:pic>
        <p:nvPicPr>
          <p:cNvPr id="5" name="Content Placeholder 4">
            <a:extLst>
              <a:ext uri="{FF2B5EF4-FFF2-40B4-BE49-F238E27FC236}">
                <a16:creationId xmlns:a16="http://schemas.microsoft.com/office/drawing/2014/main" id="{F7594393-E3BB-50F8-CAB6-FF625985C7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7538" y="646331"/>
            <a:ext cx="11136923" cy="6000654"/>
          </a:xfrm>
        </p:spPr>
      </p:pic>
    </p:spTree>
    <p:extLst>
      <p:ext uri="{BB962C8B-B14F-4D97-AF65-F5344CB8AC3E}">
        <p14:creationId xmlns:p14="http://schemas.microsoft.com/office/powerpoint/2010/main" val="2952649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WEB FORMS</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337499" cy="584775"/>
          </a:xfrm>
          <a:prstGeom prst="rect">
            <a:avLst/>
          </a:prstGeom>
          <a:noFill/>
        </p:spPr>
        <p:txBody>
          <a:bodyPr wrap="none" rtlCol="0">
            <a:spAutoFit/>
          </a:bodyPr>
          <a:lstStyle/>
          <a:p>
            <a:r>
              <a:rPr lang="en-US" sz="3200" dirty="0">
                <a:latin typeface="Bebas Neue" panose="020B0606020202050201" pitchFamily="34" charset="0"/>
              </a:rPr>
              <a:t>L O G I N F O R M S</a:t>
            </a:r>
            <a:endParaRPr lang="en-IN" sz="3200" dirty="0">
              <a:latin typeface="Bebas Neue" panose="020B0606020202050201" pitchFamily="34" charset="0"/>
            </a:endParaRPr>
          </a:p>
        </p:txBody>
      </p:sp>
      <p:pic>
        <p:nvPicPr>
          <p:cNvPr id="6" name="Picture 5">
            <a:extLst>
              <a:ext uri="{FF2B5EF4-FFF2-40B4-BE49-F238E27FC236}">
                <a16:creationId xmlns:a16="http://schemas.microsoft.com/office/drawing/2014/main" id="{227EB309-7051-5C38-4F05-6A026E97D511}"/>
              </a:ext>
            </a:extLst>
          </p:cNvPr>
          <p:cNvPicPr>
            <a:picLocks noChangeAspect="1"/>
          </p:cNvPicPr>
          <p:nvPr/>
        </p:nvPicPr>
        <p:blipFill>
          <a:blip r:embed="rId2"/>
          <a:stretch>
            <a:fillRect/>
          </a:stretch>
        </p:blipFill>
        <p:spPr>
          <a:xfrm>
            <a:off x="1" y="1132293"/>
            <a:ext cx="12191999" cy="5809634"/>
          </a:xfrm>
          <a:prstGeom prst="rect">
            <a:avLst/>
          </a:prstGeom>
        </p:spPr>
      </p:pic>
      <p:sp>
        <p:nvSpPr>
          <p:cNvPr id="7" name="TextBox 6">
            <a:extLst>
              <a:ext uri="{FF2B5EF4-FFF2-40B4-BE49-F238E27FC236}">
                <a16:creationId xmlns:a16="http://schemas.microsoft.com/office/drawing/2014/main" id="{1C969EE1-CAF0-C4BD-88C4-3B39C8BAAB1A}"/>
              </a:ext>
            </a:extLst>
          </p:cNvPr>
          <p:cNvSpPr txBox="1"/>
          <p:nvPr/>
        </p:nvSpPr>
        <p:spPr>
          <a:xfrm>
            <a:off x="-25161" y="839905"/>
            <a:ext cx="1410964" cy="369332"/>
          </a:xfrm>
          <a:prstGeom prst="rect">
            <a:avLst/>
          </a:prstGeom>
          <a:noFill/>
        </p:spPr>
        <p:txBody>
          <a:bodyPr wrap="none" rtlCol="0">
            <a:spAutoFit/>
          </a:bodyPr>
          <a:lstStyle/>
          <a:p>
            <a:r>
              <a:rPr lang="en-US" dirty="0"/>
              <a:t>USER LOGIN</a:t>
            </a:r>
            <a:endParaRPr lang="en-IN" dirty="0"/>
          </a:p>
        </p:txBody>
      </p:sp>
    </p:spTree>
    <p:extLst>
      <p:ext uri="{BB962C8B-B14F-4D97-AF65-F5344CB8AC3E}">
        <p14:creationId xmlns:p14="http://schemas.microsoft.com/office/powerpoint/2010/main" val="914658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WEB FORMS</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337499" cy="584775"/>
          </a:xfrm>
          <a:prstGeom prst="rect">
            <a:avLst/>
          </a:prstGeom>
          <a:noFill/>
        </p:spPr>
        <p:txBody>
          <a:bodyPr wrap="none" rtlCol="0">
            <a:spAutoFit/>
          </a:bodyPr>
          <a:lstStyle/>
          <a:p>
            <a:r>
              <a:rPr lang="en-US" sz="3200" dirty="0">
                <a:latin typeface="Bebas Neue" panose="020B0606020202050201" pitchFamily="34" charset="0"/>
              </a:rPr>
              <a:t>L O G I N F O R M S</a:t>
            </a:r>
            <a:endParaRPr lang="en-IN" sz="3200" dirty="0">
              <a:latin typeface="Bebas Neue" panose="020B0606020202050201" pitchFamily="34" charset="0"/>
            </a:endParaRPr>
          </a:p>
        </p:txBody>
      </p:sp>
      <p:sp>
        <p:nvSpPr>
          <p:cNvPr id="7" name="TextBox 6">
            <a:extLst>
              <a:ext uri="{FF2B5EF4-FFF2-40B4-BE49-F238E27FC236}">
                <a16:creationId xmlns:a16="http://schemas.microsoft.com/office/drawing/2014/main" id="{1C969EE1-CAF0-C4BD-88C4-3B39C8BAAB1A}"/>
              </a:ext>
            </a:extLst>
          </p:cNvPr>
          <p:cNvSpPr txBox="1"/>
          <p:nvPr/>
        </p:nvSpPr>
        <p:spPr>
          <a:xfrm>
            <a:off x="-25161" y="839905"/>
            <a:ext cx="1545616" cy="369332"/>
          </a:xfrm>
          <a:prstGeom prst="rect">
            <a:avLst/>
          </a:prstGeom>
          <a:noFill/>
        </p:spPr>
        <p:txBody>
          <a:bodyPr wrap="none" rtlCol="0">
            <a:spAutoFit/>
          </a:bodyPr>
          <a:lstStyle/>
          <a:p>
            <a:r>
              <a:rPr lang="en-US" dirty="0"/>
              <a:t>ADMIN LOGIN</a:t>
            </a:r>
            <a:endParaRPr lang="en-IN" dirty="0"/>
          </a:p>
        </p:txBody>
      </p:sp>
      <p:pic>
        <p:nvPicPr>
          <p:cNvPr id="8" name="Picture 7">
            <a:extLst>
              <a:ext uri="{FF2B5EF4-FFF2-40B4-BE49-F238E27FC236}">
                <a16:creationId xmlns:a16="http://schemas.microsoft.com/office/drawing/2014/main" id="{CDCB9760-D065-8A13-73C7-5694D5C50054}"/>
              </a:ext>
            </a:extLst>
          </p:cNvPr>
          <p:cNvPicPr>
            <a:picLocks noChangeAspect="1"/>
          </p:cNvPicPr>
          <p:nvPr/>
        </p:nvPicPr>
        <p:blipFill>
          <a:blip r:embed="rId2"/>
          <a:stretch>
            <a:fillRect/>
          </a:stretch>
        </p:blipFill>
        <p:spPr>
          <a:xfrm>
            <a:off x="0" y="1132293"/>
            <a:ext cx="12192000" cy="6045200"/>
          </a:xfrm>
          <a:prstGeom prst="rect">
            <a:avLst/>
          </a:prstGeom>
        </p:spPr>
      </p:pic>
    </p:spTree>
    <p:extLst>
      <p:ext uri="{BB962C8B-B14F-4D97-AF65-F5344CB8AC3E}">
        <p14:creationId xmlns:p14="http://schemas.microsoft.com/office/powerpoint/2010/main" val="36034771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WEB FORMS</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337499" cy="584775"/>
          </a:xfrm>
          <a:prstGeom prst="rect">
            <a:avLst/>
          </a:prstGeom>
          <a:noFill/>
        </p:spPr>
        <p:txBody>
          <a:bodyPr wrap="none" rtlCol="0">
            <a:spAutoFit/>
          </a:bodyPr>
          <a:lstStyle/>
          <a:p>
            <a:r>
              <a:rPr lang="en-US" sz="3200" dirty="0">
                <a:latin typeface="Bebas Neue" panose="020B0606020202050201" pitchFamily="34" charset="0"/>
              </a:rPr>
              <a:t>L O G I N F O R M S</a:t>
            </a:r>
            <a:endParaRPr lang="en-IN" sz="3200" dirty="0">
              <a:latin typeface="Bebas Neue" panose="020B0606020202050201" pitchFamily="34" charset="0"/>
            </a:endParaRPr>
          </a:p>
        </p:txBody>
      </p:sp>
      <p:sp>
        <p:nvSpPr>
          <p:cNvPr id="7" name="TextBox 6">
            <a:extLst>
              <a:ext uri="{FF2B5EF4-FFF2-40B4-BE49-F238E27FC236}">
                <a16:creationId xmlns:a16="http://schemas.microsoft.com/office/drawing/2014/main" id="{1C969EE1-CAF0-C4BD-88C4-3B39C8BAAB1A}"/>
              </a:ext>
            </a:extLst>
          </p:cNvPr>
          <p:cNvSpPr txBox="1"/>
          <p:nvPr/>
        </p:nvSpPr>
        <p:spPr>
          <a:xfrm>
            <a:off x="-86707" y="839905"/>
            <a:ext cx="2000869" cy="369332"/>
          </a:xfrm>
          <a:prstGeom prst="rect">
            <a:avLst/>
          </a:prstGeom>
          <a:noFill/>
        </p:spPr>
        <p:txBody>
          <a:bodyPr wrap="none" rtlCol="0">
            <a:spAutoFit/>
          </a:bodyPr>
          <a:lstStyle/>
          <a:p>
            <a:r>
              <a:rPr lang="en-US" dirty="0"/>
              <a:t>PUBLISHER LOGIN</a:t>
            </a:r>
            <a:endParaRPr lang="en-IN" dirty="0"/>
          </a:p>
        </p:txBody>
      </p:sp>
      <p:pic>
        <p:nvPicPr>
          <p:cNvPr id="6" name="Picture 5">
            <a:extLst>
              <a:ext uri="{FF2B5EF4-FFF2-40B4-BE49-F238E27FC236}">
                <a16:creationId xmlns:a16="http://schemas.microsoft.com/office/drawing/2014/main" id="{7D344C14-CAF0-11AD-4848-3D1C180DA0A2}"/>
              </a:ext>
            </a:extLst>
          </p:cNvPr>
          <p:cNvPicPr>
            <a:picLocks noChangeAspect="1"/>
          </p:cNvPicPr>
          <p:nvPr/>
        </p:nvPicPr>
        <p:blipFill>
          <a:blip r:embed="rId2"/>
          <a:stretch>
            <a:fillRect/>
          </a:stretch>
        </p:blipFill>
        <p:spPr>
          <a:xfrm>
            <a:off x="0" y="1132293"/>
            <a:ext cx="12192000" cy="6045200"/>
          </a:xfrm>
          <a:prstGeom prst="rect">
            <a:avLst/>
          </a:prstGeom>
        </p:spPr>
      </p:pic>
    </p:spTree>
    <p:extLst>
      <p:ext uri="{BB962C8B-B14F-4D97-AF65-F5344CB8AC3E}">
        <p14:creationId xmlns:p14="http://schemas.microsoft.com/office/powerpoint/2010/main" val="3047260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WEB FORMS</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574744" cy="584775"/>
          </a:xfrm>
          <a:prstGeom prst="rect">
            <a:avLst/>
          </a:prstGeom>
          <a:noFill/>
        </p:spPr>
        <p:txBody>
          <a:bodyPr wrap="none" rtlCol="0">
            <a:spAutoFit/>
          </a:bodyPr>
          <a:lstStyle/>
          <a:p>
            <a:r>
              <a:rPr lang="en-US" sz="3200" dirty="0">
                <a:latin typeface="Bebas Neue" panose="020B0606020202050201" pitchFamily="34" charset="0"/>
              </a:rPr>
              <a:t>S I G N U P F O R M S</a:t>
            </a:r>
            <a:endParaRPr lang="en-IN" sz="3200" dirty="0">
              <a:latin typeface="Bebas Neue" panose="020B0606020202050201" pitchFamily="34" charset="0"/>
            </a:endParaRPr>
          </a:p>
        </p:txBody>
      </p:sp>
      <p:sp>
        <p:nvSpPr>
          <p:cNvPr id="7" name="TextBox 6">
            <a:extLst>
              <a:ext uri="{FF2B5EF4-FFF2-40B4-BE49-F238E27FC236}">
                <a16:creationId xmlns:a16="http://schemas.microsoft.com/office/drawing/2014/main" id="{1C969EE1-CAF0-C4BD-88C4-3B39C8BAAB1A}"/>
              </a:ext>
            </a:extLst>
          </p:cNvPr>
          <p:cNvSpPr txBox="1"/>
          <p:nvPr/>
        </p:nvSpPr>
        <p:spPr>
          <a:xfrm>
            <a:off x="-86707" y="839905"/>
            <a:ext cx="1526380" cy="369332"/>
          </a:xfrm>
          <a:prstGeom prst="rect">
            <a:avLst/>
          </a:prstGeom>
          <a:noFill/>
        </p:spPr>
        <p:txBody>
          <a:bodyPr wrap="none" rtlCol="0">
            <a:spAutoFit/>
          </a:bodyPr>
          <a:lstStyle/>
          <a:p>
            <a:r>
              <a:rPr lang="en-US" dirty="0"/>
              <a:t>USER SIGNUP</a:t>
            </a:r>
            <a:endParaRPr lang="en-IN" dirty="0"/>
          </a:p>
        </p:txBody>
      </p:sp>
      <p:pic>
        <p:nvPicPr>
          <p:cNvPr id="10" name="Picture 9">
            <a:extLst>
              <a:ext uri="{FF2B5EF4-FFF2-40B4-BE49-F238E27FC236}">
                <a16:creationId xmlns:a16="http://schemas.microsoft.com/office/drawing/2014/main" id="{4C69B729-71CF-AC67-5BD3-9A9E2DF76649}"/>
              </a:ext>
            </a:extLst>
          </p:cNvPr>
          <p:cNvPicPr>
            <a:picLocks noChangeAspect="1"/>
          </p:cNvPicPr>
          <p:nvPr/>
        </p:nvPicPr>
        <p:blipFill>
          <a:blip r:embed="rId2"/>
          <a:stretch>
            <a:fillRect/>
          </a:stretch>
        </p:blipFill>
        <p:spPr>
          <a:xfrm>
            <a:off x="0" y="1165548"/>
            <a:ext cx="12192000" cy="6032500"/>
          </a:xfrm>
          <a:prstGeom prst="rect">
            <a:avLst/>
          </a:prstGeom>
        </p:spPr>
      </p:pic>
    </p:spTree>
    <p:extLst>
      <p:ext uri="{BB962C8B-B14F-4D97-AF65-F5344CB8AC3E}">
        <p14:creationId xmlns:p14="http://schemas.microsoft.com/office/powerpoint/2010/main" val="11208005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WEB FORMS</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574744" cy="584775"/>
          </a:xfrm>
          <a:prstGeom prst="rect">
            <a:avLst/>
          </a:prstGeom>
          <a:noFill/>
        </p:spPr>
        <p:txBody>
          <a:bodyPr wrap="none" rtlCol="0">
            <a:spAutoFit/>
          </a:bodyPr>
          <a:lstStyle/>
          <a:p>
            <a:r>
              <a:rPr lang="en-US" sz="3200" dirty="0">
                <a:latin typeface="Bebas Neue" panose="020B0606020202050201" pitchFamily="34" charset="0"/>
              </a:rPr>
              <a:t>S I G N U P F O R M S</a:t>
            </a:r>
            <a:endParaRPr lang="en-IN" sz="3200" dirty="0">
              <a:latin typeface="Bebas Neue" panose="020B0606020202050201" pitchFamily="34" charset="0"/>
            </a:endParaRPr>
          </a:p>
        </p:txBody>
      </p:sp>
      <p:sp>
        <p:nvSpPr>
          <p:cNvPr id="7" name="TextBox 6">
            <a:extLst>
              <a:ext uri="{FF2B5EF4-FFF2-40B4-BE49-F238E27FC236}">
                <a16:creationId xmlns:a16="http://schemas.microsoft.com/office/drawing/2014/main" id="{1C969EE1-CAF0-C4BD-88C4-3B39C8BAAB1A}"/>
              </a:ext>
            </a:extLst>
          </p:cNvPr>
          <p:cNvSpPr txBox="1"/>
          <p:nvPr/>
        </p:nvSpPr>
        <p:spPr>
          <a:xfrm>
            <a:off x="-86707" y="839905"/>
            <a:ext cx="2116285" cy="369332"/>
          </a:xfrm>
          <a:prstGeom prst="rect">
            <a:avLst/>
          </a:prstGeom>
          <a:noFill/>
        </p:spPr>
        <p:txBody>
          <a:bodyPr wrap="none" rtlCol="0">
            <a:spAutoFit/>
          </a:bodyPr>
          <a:lstStyle/>
          <a:p>
            <a:r>
              <a:rPr lang="en-US" dirty="0"/>
              <a:t>PUBLISHER SIGNUP</a:t>
            </a:r>
            <a:endParaRPr lang="en-IN" dirty="0"/>
          </a:p>
        </p:txBody>
      </p:sp>
      <p:pic>
        <p:nvPicPr>
          <p:cNvPr id="8" name="Picture 7">
            <a:extLst>
              <a:ext uri="{FF2B5EF4-FFF2-40B4-BE49-F238E27FC236}">
                <a16:creationId xmlns:a16="http://schemas.microsoft.com/office/drawing/2014/main" id="{17C193C5-66F6-9D11-A3C4-F56CF5C6D795}"/>
              </a:ext>
            </a:extLst>
          </p:cNvPr>
          <p:cNvPicPr>
            <a:picLocks noChangeAspect="1"/>
          </p:cNvPicPr>
          <p:nvPr/>
        </p:nvPicPr>
        <p:blipFill>
          <a:blip r:embed="rId2"/>
          <a:stretch>
            <a:fillRect/>
          </a:stretch>
        </p:blipFill>
        <p:spPr>
          <a:xfrm>
            <a:off x="0" y="1132293"/>
            <a:ext cx="12192000" cy="6045200"/>
          </a:xfrm>
          <a:prstGeom prst="rect">
            <a:avLst/>
          </a:prstGeom>
        </p:spPr>
      </p:pic>
    </p:spTree>
    <p:extLst>
      <p:ext uri="{BB962C8B-B14F-4D97-AF65-F5344CB8AC3E}">
        <p14:creationId xmlns:p14="http://schemas.microsoft.com/office/powerpoint/2010/main" val="5266700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DATABASE</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481770" cy="584775"/>
          </a:xfrm>
          <a:prstGeom prst="rect">
            <a:avLst/>
          </a:prstGeom>
          <a:noFill/>
        </p:spPr>
        <p:txBody>
          <a:bodyPr wrap="none" rtlCol="0">
            <a:spAutoFit/>
          </a:bodyPr>
          <a:lstStyle/>
          <a:p>
            <a:r>
              <a:rPr lang="en-US" sz="3200" dirty="0">
                <a:latin typeface="Bebas Neue" panose="020B0606020202050201" pitchFamily="34" charset="0"/>
              </a:rPr>
              <a:t>L O G I N T A B L E S</a:t>
            </a:r>
            <a:endParaRPr lang="en-IN" sz="3200" dirty="0">
              <a:latin typeface="Bebas Neue" panose="020B0606020202050201" pitchFamily="34" charset="0"/>
            </a:endParaRPr>
          </a:p>
        </p:txBody>
      </p:sp>
      <p:sp>
        <p:nvSpPr>
          <p:cNvPr id="7" name="TextBox 6">
            <a:extLst>
              <a:ext uri="{FF2B5EF4-FFF2-40B4-BE49-F238E27FC236}">
                <a16:creationId xmlns:a16="http://schemas.microsoft.com/office/drawing/2014/main" id="{1C969EE1-CAF0-C4BD-88C4-3B39C8BAAB1A}"/>
              </a:ext>
            </a:extLst>
          </p:cNvPr>
          <p:cNvSpPr txBox="1"/>
          <p:nvPr/>
        </p:nvSpPr>
        <p:spPr>
          <a:xfrm>
            <a:off x="-86707" y="839905"/>
            <a:ext cx="1545616" cy="369332"/>
          </a:xfrm>
          <a:prstGeom prst="rect">
            <a:avLst/>
          </a:prstGeom>
          <a:noFill/>
        </p:spPr>
        <p:txBody>
          <a:bodyPr wrap="none" rtlCol="0">
            <a:spAutoFit/>
          </a:bodyPr>
          <a:lstStyle/>
          <a:p>
            <a:r>
              <a:rPr lang="en-US" dirty="0"/>
              <a:t>ADMIN LOGIN</a:t>
            </a:r>
            <a:endParaRPr lang="en-IN" dirty="0"/>
          </a:p>
        </p:txBody>
      </p:sp>
      <p:pic>
        <p:nvPicPr>
          <p:cNvPr id="6" name="Picture 5">
            <a:extLst>
              <a:ext uri="{FF2B5EF4-FFF2-40B4-BE49-F238E27FC236}">
                <a16:creationId xmlns:a16="http://schemas.microsoft.com/office/drawing/2014/main" id="{6600C601-1AE5-8BDF-8818-795C57E7CEF3}"/>
              </a:ext>
            </a:extLst>
          </p:cNvPr>
          <p:cNvPicPr>
            <a:picLocks noChangeAspect="1"/>
          </p:cNvPicPr>
          <p:nvPr/>
        </p:nvPicPr>
        <p:blipFill>
          <a:blip r:embed="rId2"/>
          <a:stretch>
            <a:fillRect/>
          </a:stretch>
        </p:blipFill>
        <p:spPr>
          <a:xfrm>
            <a:off x="0" y="1503485"/>
            <a:ext cx="12192000" cy="5354514"/>
          </a:xfrm>
          <a:prstGeom prst="rect">
            <a:avLst/>
          </a:prstGeom>
        </p:spPr>
      </p:pic>
    </p:spTree>
    <p:extLst>
      <p:ext uri="{BB962C8B-B14F-4D97-AF65-F5344CB8AC3E}">
        <p14:creationId xmlns:p14="http://schemas.microsoft.com/office/powerpoint/2010/main" val="3645967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DATABASE</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481770" cy="584775"/>
          </a:xfrm>
          <a:prstGeom prst="rect">
            <a:avLst/>
          </a:prstGeom>
          <a:noFill/>
        </p:spPr>
        <p:txBody>
          <a:bodyPr wrap="none" rtlCol="0">
            <a:spAutoFit/>
          </a:bodyPr>
          <a:lstStyle/>
          <a:p>
            <a:r>
              <a:rPr lang="en-US" sz="3200" dirty="0">
                <a:latin typeface="Bebas Neue" panose="020B0606020202050201" pitchFamily="34" charset="0"/>
              </a:rPr>
              <a:t>L O G I N T A B L E S</a:t>
            </a:r>
            <a:endParaRPr lang="en-IN" sz="3200" dirty="0">
              <a:latin typeface="Bebas Neue" panose="020B0606020202050201" pitchFamily="34" charset="0"/>
            </a:endParaRPr>
          </a:p>
        </p:txBody>
      </p:sp>
      <p:sp>
        <p:nvSpPr>
          <p:cNvPr id="7" name="TextBox 6">
            <a:extLst>
              <a:ext uri="{FF2B5EF4-FFF2-40B4-BE49-F238E27FC236}">
                <a16:creationId xmlns:a16="http://schemas.microsoft.com/office/drawing/2014/main" id="{1C969EE1-CAF0-C4BD-88C4-3B39C8BAAB1A}"/>
              </a:ext>
            </a:extLst>
          </p:cNvPr>
          <p:cNvSpPr txBox="1"/>
          <p:nvPr/>
        </p:nvSpPr>
        <p:spPr>
          <a:xfrm>
            <a:off x="-86707" y="839905"/>
            <a:ext cx="1410964" cy="369332"/>
          </a:xfrm>
          <a:prstGeom prst="rect">
            <a:avLst/>
          </a:prstGeom>
          <a:noFill/>
        </p:spPr>
        <p:txBody>
          <a:bodyPr wrap="none" rtlCol="0">
            <a:spAutoFit/>
          </a:bodyPr>
          <a:lstStyle/>
          <a:p>
            <a:r>
              <a:rPr lang="en-US" dirty="0"/>
              <a:t>USER LOGIN</a:t>
            </a:r>
            <a:endParaRPr lang="en-IN" dirty="0"/>
          </a:p>
        </p:txBody>
      </p:sp>
      <p:pic>
        <p:nvPicPr>
          <p:cNvPr id="8" name="Picture 7">
            <a:extLst>
              <a:ext uri="{FF2B5EF4-FFF2-40B4-BE49-F238E27FC236}">
                <a16:creationId xmlns:a16="http://schemas.microsoft.com/office/drawing/2014/main" id="{8E924F70-3AAC-3E7B-6BB7-A4EF7FB4CDC9}"/>
              </a:ext>
            </a:extLst>
          </p:cNvPr>
          <p:cNvPicPr>
            <a:picLocks noChangeAspect="1"/>
          </p:cNvPicPr>
          <p:nvPr/>
        </p:nvPicPr>
        <p:blipFill>
          <a:blip r:embed="rId2"/>
          <a:stretch>
            <a:fillRect/>
          </a:stretch>
        </p:blipFill>
        <p:spPr>
          <a:xfrm>
            <a:off x="-10744" y="1254458"/>
            <a:ext cx="12202744" cy="5603541"/>
          </a:xfrm>
          <a:prstGeom prst="rect">
            <a:avLst/>
          </a:prstGeom>
        </p:spPr>
      </p:pic>
    </p:spTree>
    <p:extLst>
      <p:ext uri="{BB962C8B-B14F-4D97-AF65-F5344CB8AC3E}">
        <p14:creationId xmlns:p14="http://schemas.microsoft.com/office/powerpoint/2010/main" val="95711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DATABASE</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481770" cy="584775"/>
          </a:xfrm>
          <a:prstGeom prst="rect">
            <a:avLst/>
          </a:prstGeom>
          <a:noFill/>
        </p:spPr>
        <p:txBody>
          <a:bodyPr wrap="none" rtlCol="0">
            <a:spAutoFit/>
          </a:bodyPr>
          <a:lstStyle/>
          <a:p>
            <a:r>
              <a:rPr lang="en-US" sz="3200" dirty="0">
                <a:latin typeface="Bebas Neue" panose="020B0606020202050201" pitchFamily="34" charset="0"/>
              </a:rPr>
              <a:t>L O G I N T A B L E S</a:t>
            </a:r>
            <a:endParaRPr lang="en-IN" sz="3200" dirty="0">
              <a:latin typeface="Bebas Neue" panose="020B0606020202050201" pitchFamily="34" charset="0"/>
            </a:endParaRPr>
          </a:p>
        </p:txBody>
      </p:sp>
      <p:sp>
        <p:nvSpPr>
          <p:cNvPr id="7" name="TextBox 6">
            <a:extLst>
              <a:ext uri="{FF2B5EF4-FFF2-40B4-BE49-F238E27FC236}">
                <a16:creationId xmlns:a16="http://schemas.microsoft.com/office/drawing/2014/main" id="{1C969EE1-CAF0-C4BD-88C4-3B39C8BAAB1A}"/>
              </a:ext>
            </a:extLst>
          </p:cNvPr>
          <p:cNvSpPr txBox="1"/>
          <p:nvPr/>
        </p:nvSpPr>
        <p:spPr>
          <a:xfrm>
            <a:off x="-86707" y="839905"/>
            <a:ext cx="2000869" cy="369332"/>
          </a:xfrm>
          <a:prstGeom prst="rect">
            <a:avLst/>
          </a:prstGeom>
          <a:noFill/>
        </p:spPr>
        <p:txBody>
          <a:bodyPr wrap="none" rtlCol="0">
            <a:spAutoFit/>
          </a:bodyPr>
          <a:lstStyle/>
          <a:p>
            <a:r>
              <a:rPr lang="en-US" dirty="0"/>
              <a:t>PUBLISHER LOGIN</a:t>
            </a:r>
            <a:endParaRPr lang="en-IN" dirty="0"/>
          </a:p>
        </p:txBody>
      </p:sp>
      <p:pic>
        <p:nvPicPr>
          <p:cNvPr id="6" name="Picture 5">
            <a:extLst>
              <a:ext uri="{FF2B5EF4-FFF2-40B4-BE49-F238E27FC236}">
                <a16:creationId xmlns:a16="http://schemas.microsoft.com/office/drawing/2014/main" id="{CA447297-4CC6-B378-8DD7-2DD9CC4ECDBC}"/>
              </a:ext>
            </a:extLst>
          </p:cNvPr>
          <p:cNvPicPr>
            <a:picLocks noChangeAspect="1"/>
          </p:cNvPicPr>
          <p:nvPr/>
        </p:nvPicPr>
        <p:blipFill>
          <a:blip r:embed="rId2"/>
          <a:stretch>
            <a:fillRect/>
          </a:stretch>
        </p:blipFill>
        <p:spPr>
          <a:xfrm>
            <a:off x="0" y="1209237"/>
            <a:ext cx="12192000" cy="5648763"/>
          </a:xfrm>
          <a:prstGeom prst="rect">
            <a:avLst/>
          </a:prstGeom>
        </p:spPr>
      </p:pic>
    </p:spTree>
    <p:extLst>
      <p:ext uri="{BB962C8B-B14F-4D97-AF65-F5344CB8AC3E}">
        <p14:creationId xmlns:p14="http://schemas.microsoft.com/office/powerpoint/2010/main" val="33983967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DATABASE</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719014" cy="584775"/>
          </a:xfrm>
          <a:prstGeom prst="rect">
            <a:avLst/>
          </a:prstGeom>
          <a:noFill/>
        </p:spPr>
        <p:txBody>
          <a:bodyPr wrap="none" rtlCol="0">
            <a:spAutoFit/>
          </a:bodyPr>
          <a:lstStyle/>
          <a:p>
            <a:r>
              <a:rPr lang="en-US" sz="3200" dirty="0">
                <a:latin typeface="Bebas Neue" panose="020B0606020202050201" pitchFamily="34" charset="0"/>
              </a:rPr>
              <a:t>S I G N U P T A B L E S</a:t>
            </a:r>
            <a:endParaRPr lang="en-IN" sz="3200" dirty="0">
              <a:latin typeface="Bebas Neue" panose="020B0606020202050201" pitchFamily="34" charset="0"/>
            </a:endParaRPr>
          </a:p>
        </p:txBody>
      </p:sp>
      <p:sp>
        <p:nvSpPr>
          <p:cNvPr id="7" name="TextBox 6">
            <a:extLst>
              <a:ext uri="{FF2B5EF4-FFF2-40B4-BE49-F238E27FC236}">
                <a16:creationId xmlns:a16="http://schemas.microsoft.com/office/drawing/2014/main" id="{1C969EE1-CAF0-C4BD-88C4-3B39C8BAAB1A}"/>
              </a:ext>
            </a:extLst>
          </p:cNvPr>
          <p:cNvSpPr txBox="1"/>
          <p:nvPr/>
        </p:nvSpPr>
        <p:spPr>
          <a:xfrm>
            <a:off x="-86707" y="839905"/>
            <a:ext cx="1526380" cy="369332"/>
          </a:xfrm>
          <a:prstGeom prst="rect">
            <a:avLst/>
          </a:prstGeom>
          <a:noFill/>
        </p:spPr>
        <p:txBody>
          <a:bodyPr wrap="none" rtlCol="0">
            <a:spAutoFit/>
          </a:bodyPr>
          <a:lstStyle/>
          <a:p>
            <a:r>
              <a:rPr lang="en-US" dirty="0"/>
              <a:t>USER SIGNUP</a:t>
            </a:r>
            <a:endParaRPr lang="en-IN" dirty="0"/>
          </a:p>
        </p:txBody>
      </p:sp>
      <p:pic>
        <p:nvPicPr>
          <p:cNvPr id="8" name="Picture 7">
            <a:extLst>
              <a:ext uri="{FF2B5EF4-FFF2-40B4-BE49-F238E27FC236}">
                <a16:creationId xmlns:a16="http://schemas.microsoft.com/office/drawing/2014/main" id="{8DF9664A-77E2-2FC9-D7A3-34AD842343B6}"/>
              </a:ext>
            </a:extLst>
          </p:cNvPr>
          <p:cNvPicPr>
            <a:picLocks noChangeAspect="1"/>
          </p:cNvPicPr>
          <p:nvPr/>
        </p:nvPicPr>
        <p:blipFill>
          <a:blip r:embed="rId2"/>
          <a:stretch>
            <a:fillRect/>
          </a:stretch>
        </p:blipFill>
        <p:spPr>
          <a:xfrm>
            <a:off x="0" y="1238900"/>
            <a:ext cx="12192000" cy="5619099"/>
          </a:xfrm>
          <a:prstGeom prst="rect">
            <a:avLst/>
          </a:prstGeom>
        </p:spPr>
      </p:pic>
    </p:spTree>
    <p:extLst>
      <p:ext uri="{BB962C8B-B14F-4D97-AF65-F5344CB8AC3E}">
        <p14:creationId xmlns:p14="http://schemas.microsoft.com/office/powerpoint/2010/main" val="1574613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DF623-0FD0-1D35-9345-DCF5801FE137}"/>
              </a:ext>
            </a:extLst>
          </p:cNvPr>
          <p:cNvSpPr>
            <a:spLocks noGrp="1"/>
          </p:cNvSpPr>
          <p:nvPr>
            <p:ph type="title"/>
          </p:nvPr>
        </p:nvSpPr>
        <p:spPr>
          <a:xfrm>
            <a:off x="293459" y="735643"/>
            <a:ext cx="9613861" cy="1080938"/>
          </a:xfrm>
        </p:spPr>
        <p:txBody>
          <a:bodyPr/>
          <a:lstStyle/>
          <a:p>
            <a:r>
              <a:rPr lang="en-IN" u="sng" dirty="0">
                <a:latin typeface="Mille" panose="02000500000000000000" pitchFamily="2" charset="0"/>
              </a:rPr>
              <a:t>ABSTRACT</a:t>
            </a:r>
          </a:p>
        </p:txBody>
      </p:sp>
      <p:sp>
        <p:nvSpPr>
          <p:cNvPr id="3" name="Content Placeholder 2">
            <a:extLst>
              <a:ext uri="{FF2B5EF4-FFF2-40B4-BE49-F238E27FC236}">
                <a16:creationId xmlns:a16="http://schemas.microsoft.com/office/drawing/2014/main" id="{78A89CE7-C829-C10D-93C3-B5EA168068D0}"/>
              </a:ext>
            </a:extLst>
          </p:cNvPr>
          <p:cNvSpPr>
            <a:spLocks noGrp="1"/>
          </p:cNvSpPr>
          <p:nvPr>
            <p:ph idx="1"/>
          </p:nvPr>
        </p:nvSpPr>
        <p:spPr>
          <a:xfrm>
            <a:off x="680321" y="2336873"/>
            <a:ext cx="10907941" cy="3599316"/>
          </a:xfrm>
        </p:spPr>
        <p:txBody>
          <a:bodyPr>
            <a:normAutofit lnSpcReduction="10000"/>
          </a:bodyPr>
          <a:lstStyle/>
          <a:p>
            <a:pPr algn="just"/>
            <a:r>
              <a:rPr lang="en-US" b="1" dirty="0">
                <a:effectLst/>
                <a:latin typeface="Calibri" panose="020F0502020204030204" pitchFamily="34" charset="0"/>
                <a:ea typeface="Calibri" panose="020F0502020204030204" pitchFamily="34" charset="0"/>
              </a:rPr>
              <a:t>Books are infinite source of knowledge. Book reading gives us many knowledge about the world and about our surroundings. Everyone likes to read books but their categories are different some likes historical books and some likes romance story ,some others like entertaining and so on…. Peoples used books for acquiring knowledge and for spending time. But the major problem faced by the booklovers and book readers are lack of availability of books in our market and library. Some book readers like to read books online and hear audiobooks. But the availability of these book are very rare. So we have to decide solve the problem faced by the bibliophiles by developing a web portal by connecting all book publishers by providing  all books hard copy , soft copy and audiobook availability. Our web portal provides the 3 types of copies of all books</a:t>
            </a:r>
            <a:endParaRPr lang="en-IN" sz="3200" b="1" dirty="0"/>
          </a:p>
        </p:txBody>
      </p:sp>
    </p:spTree>
    <p:extLst>
      <p:ext uri="{BB962C8B-B14F-4D97-AF65-F5344CB8AC3E}">
        <p14:creationId xmlns:p14="http://schemas.microsoft.com/office/powerpoint/2010/main" val="35023418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86D1F-3998-6B8F-3F28-C888480B8500}"/>
              </a:ext>
            </a:extLst>
          </p:cNvPr>
          <p:cNvSpPr>
            <a:spLocks noGrp="1"/>
          </p:cNvSpPr>
          <p:nvPr>
            <p:ph type="title"/>
          </p:nvPr>
        </p:nvSpPr>
        <p:spPr>
          <a:xfrm>
            <a:off x="3546613" y="-355850"/>
            <a:ext cx="4023564" cy="1211957"/>
          </a:xfrm>
        </p:spPr>
        <p:txBody>
          <a:bodyPr>
            <a:normAutofit/>
          </a:bodyPr>
          <a:lstStyle/>
          <a:p>
            <a:pPr algn="ctr"/>
            <a:r>
              <a:rPr lang="en-US" sz="4400" dirty="0">
                <a:latin typeface="Mille" panose="02000500000000000000" pitchFamily="2" charset="0"/>
              </a:rPr>
              <a:t>DATABASE</a:t>
            </a:r>
            <a:endParaRPr lang="en-IN" sz="4400" dirty="0">
              <a:latin typeface="Mille" panose="02000500000000000000" pitchFamily="2" charset="0"/>
            </a:endParaRPr>
          </a:p>
        </p:txBody>
      </p:sp>
      <p:sp>
        <p:nvSpPr>
          <p:cNvPr id="3" name="Content Placeholder 2">
            <a:extLst>
              <a:ext uri="{FF2B5EF4-FFF2-40B4-BE49-F238E27FC236}">
                <a16:creationId xmlns:a16="http://schemas.microsoft.com/office/drawing/2014/main" id="{BD964E98-4B24-F7FB-C436-1767A6626CFF}"/>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E71E34D8-3D97-BEBB-B120-E32A37210BCB}"/>
              </a:ext>
            </a:extLst>
          </p:cNvPr>
          <p:cNvSpPr txBox="1"/>
          <p:nvPr/>
        </p:nvSpPr>
        <p:spPr>
          <a:xfrm>
            <a:off x="4318501" y="547518"/>
            <a:ext cx="2719014" cy="584775"/>
          </a:xfrm>
          <a:prstGeom prst="rect">
            <a:avLst/>
          </a:prstGeom>
          <a:noFill/>
        </p:spPr>
        <p:txBody>
          <a:bodyPr wrap="none" rtlCol="0">
            <a:spAutoFit/>
          </a:bodyPr>
          <a:lstStyle/>
          <a:p>
            <a:r>
              <a:rPr lang="en-US" sz="3200" dirty="0">
                <a:latin typeface="Bebas Neue" panose="020B0606020202050201" pitchFamily="34" charset="0"/>
              </a:rPr>
              <a:t>S I G N U P T A B L E S</a:t>
            </a:r>
            <a:endParaRPr lang="en-IN" sz="3200" dirty="0">
              <a:latin typeface="Bebas Neue" panose="020B0606020202050201" pitchFamily="34" charset="0"/>
            </a:endParaRPr>
          </a:p>
        </p:txBody>
      </p:sp>
      <p:sp>
        <p:nvSpPr>
          <p:cNvPr id="7" name="TextBox 6">
            <a:extLst>
              <a:ext uri="{FF2B5EF4-FFF2-40B4-BE49-F238E27FC236}">
                <a16:creationId xmlns:a16="http://schemas.microsoft.com/office/drawing/2014/main" id="{1C969EE1-CAF0-C4BD-88C4-3B39C8BAAB1A}"/>
              </a:ext>
            </a:extLst>
          </p:cNvPr>
          <p:cNvSpPr txBox="1"/>
          <p:nvPr/>
        </p:nvSpPr>
        <p:spPr>
          <a:xfrm>
            <a:off x="-86707" y="839905"/>
            <a:ext cx="2116285" cy="369332"/>
          </a:xfrm>
          <a:prstGeom prst="rect">
            <a:avLst/>
          </a:prstGeom>
          <a:noFill/>
        </p:spPr>
        <p:txBody>
          <a:bodyPr wrap="none" rtlCol="0">
            <a:spAutoFit/>
          </a:bodyPr>
          <a:lstStyle/>
          <a:p>
            <a:r>
              <a:rPr lang="en-US" dirty="0"/>
              <a:t>PUBLISHER SIGNUP</a:t>
            </a:r>
            <a:endParaRPr lang="en-IN" dirty="0"/>
          </a:p>
        </p:txBody>
      </p:sp>
      <p:pic>
        <p:nvPicPr>
          <p:cNvPr id="6" name="Picture 5">
            <a:extLst>
              <a:ext uri="{FF2B5EF4-FFF2-40B4-BE49-F238E27FC236}">
                <a16:creationId xmlns:a16="http://schemas.microsoft.com/office/drawing/2014/main" id="{23C2417E-06E0-2EF4-DA68-6FBD5EAE37FD}"/>
              </a:ext>
            </a:extLst>
          </p:cNvPr>
          <p:cNvPicPr>
            <a:picLocks noChangeAspect="1"/>
          </p:cNvPicPr>
          <p:nvPr/>
        </p:nvPicPr>
        <p:blipFill>
          <a:blip r:embed="rId2"/>
          <a:stretch>
            <a:fillRect/>
          </a:stretch>
        </p:blipFill>
        <p:spPr>
          <a:xfrm>
            <a:off x="0" y="1209236"/>
            <a:ext cx="12192000" cy="5648763"/>
          </a:xfrm>
          <a:prstGeom prst="rect">
            <a:avLst/>
          </a:prstGeom>
        </p:spPr>
      </p:pic>
    </p:spTree>
    <p:extLst>
      <p:ext uri="{BB962C8B-B14F-4D97-AF65-F5344CB8AC3E}">
        <p14:creationId xmlns:p14="http://schemas.microsoft.com/office/powerpoint/2010/main" val="3327515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7ADD5-3C0F-0759-9EEE-98F2C8A43B37}"/>
              </a:ext>
            </a:extLst>
          </p:cNvPr>
          <p:cNvSpPr>
            <a:spLocks noGrp="1"/>
          </p:cNvSpPr>
          <p:nvPr>
            <p:ph type="title"/>
          </p:nvPr>
        </p:nvSpPr>
        <p:spPr>
          <a:xfrm>
            <a:off x="267083" y="753228"/>
            <a:ext cx="9613861" cy="1080938"/>
          </a:xfrm>
        </p:spPr>
        <p:txBody>
          <a:bodyPr/>
          <a:lstStyle/>
          <a:p>
            <a:r>
              <a:rPr lang="en-IN" u="sng" dirty="0">
                <a:latin typeface="Mille" panose="02000500000000000000" pitchFamily="2" charset="0"/>
              </a:rPr>
              <a:t>ABSTRACT</a:t>
            </a:r>
            <a:endParaRPr lang="en-IN" dirty="0"/>
          </a:p>
        </p:txBody>
      </p:sp>
      <p:sp>
        <p:nvSpPr>
          <p:cNvPr id="3" name="Content Placeholder 2">
            <a:extLst>
              <a:ext uri="{FF2B5EF4-FFF2-40B4-BE49-F238E27FC236}">
                <a16:creationId xmlns:a16="http://schemas.microsoft.com/office/drawing/2014/main" id="{883E8C0B-841F-87B3-99E3-C5D63A10F22D}"/>
              </a:ext>
            </a:extLst>
          </p:cNvPr>
          <p:cNvSpPr>
            <a:spLocks noGrp="1"/>
          </p:cNvSpPr>
          <p:nvPr>
            <p:ph idx="1"/>
          </p:nvPr>
        </p:nvSpPr>
        <p:spPr/>
        <p:txBody>
          <a:bodyPr>
            <a:normAutofit/>
          </a:bodyPr>
          <a:lstStyle/>
          <a:p>
            <a:pPr algn="just"/>
            <a:r>
              <a:rPr lang="en-US" b="1" dirty="0">
                <a:effectLst/>
                <a:latin typeface="Calibri" panose="020F0502020204030204" pitchFamily="34" charset="0"/>
                <a:ea typeface="Calibri" panose="020F0502020204030204" pitchFamily="34" charset="0"/>
              </a:rPr>
              <a:t>Any user can join the web portal by creating an account and register using their details. Mainly three features are added to the web portal. we can search for a book the web portal shows the book’s hardcopy ,softcopy, audiobook .We can buy hard copy of the book as like an store, we will send it to your address and you can  download soft copy of the book through online and we will send it through the email use provided. And you can also hear audio book by taking monthly or weekly subscription and </a:t>
            </a:r>
            <a:r>
              <a:rPr lang="en-US" b="1" dirty="0">
                <a:latin typeface="Calibri" panose="020F0502020204030204" pitchFamily="34" charset="0"/>
                <a:ea typeface="Calibri" panose="020F0502020204030204" pitchFamily="34" charset="0"/>
              </a:rPr>
              <a:t>users who take the subscription will get a free </a:t>
            </a:r>
            <a:r>
              <a:rPr lang="en-US" b="1" dirty="0" err="1">
                <a:latin typeface="Calibri" panose="020F0502020204030204" pitchFamily="34" charset="0"/>
                <a:ea typeface="Calibri" panose="020F0502020204030204" pitchFamily="34" charset="0"/>
              </a:rPr>
              <a:t>ebook</a:t>
            </a:r>
            <a:r>
              <a:rPr lang="en-US" b="1" dirty="0">
                <a:latin typeface="Calibri" panose="020F0502020204030204" pitchFamily="34" charset="0"/>
                <a:ea typeface="Calibri" panose="020F0502020204030204" pitchFamily="34" charset="0"/>
              </a:rPr>
              <a:t> at weekend of their choice</a:t>
            </a:r>
            <a:r>
              <a:rPr lang="en-US" b="1" dirty="0">
                <a:effectLst/>
                <a:latin typeface="Calibri" panose="020F0502020204030204" pitchFamily="34" charset="0"/>
                <a:ea typeface="Calibri" panose="020F0502020204030204" pitchFamily="34" charset="0"/>
              </a:rPr>
              <a:t>. </a:t>
            </a:r>
            <a:r>
              <a:rPr lang="en-US" b="1" dirty="0">
                <a:latin typeface="Calibri" panose="020F0502020204030204" pitchFamily="34" charset="0"/>
                <a:ea typeface="Calibri" panose="020F0502020204030204" pitchFamily="34" charset="0"/>
              </a:rPr>
              <a:t>Y</a:t>
            </a:r>
            <a:r>
              <a:rPr lang="en-US" b="1" dirty="0">
                <a:effectLst/>
                <a:latin typeface="Calibri" panose="020F0502020204030204" pitchFamily="34" charset="0"/>
                <a:ea typeface="Calibri" panose="020F0502020204030204" pitchFamily="34" charset="0"/>
              </a:rPr>
              <a:t>ou can add feedback and reviews about the book. The rating of the book will also display by searching for the book.</a:t>
            </a:r>
            <a:endParaRPr lang="en-IN" sz="3200" b="1" dirty="0"/>
          </a:p>
        </p:txBody>
      </p:sp>
    </p:spTree>
    <p:extLst>
      <p:ext uri="{BB962C8B-B14F-4D97-AF65-F5344CB8AC3E}">
        <p14:creationId xmlns:p14="http://schemas.microsoft.com/office/powerpoint/2010/main" val="3912395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EB50B-69BA-A36A-3C52-FBC0DDB69A42}"/>
              </a:ext>
            </a:extLst>
          </p:cNvPr>
          <p:cNvSpPr>
            <a:spLocks noGrp="1"/>
          </p:cNvSpPr>
          <p:nvPr>
            <p:ph type="title"/>
          </p:nvPr>
        </p:nvSpPr>
        <p:spPr>
          <a:xfrm>
            <a:off x="231913" y="762021"/>
            <a:ext cx="9613861" cy="1080938"/>
          </a:xfrm>
        </p:spPr>
        <p:txBody>
          <a:bodyPr/>
          <a:lstStyle/>
          <a:p>
            <a:r>
              <a:rPr lang="en-IN" dirty="0">
                <a:latin typeface="Mille" panose="02000500000000000000" pitchFamily="2" charset="0"/>
              </a:rPr>
              <a:t> </a:t>
            </a:r>
            <a:r>
              <a:rPr lang="en-IN" u="sng" dirty="0">
                <a:latin typeface="Mille" panose="02000500000000000000" pitchFamily="2" charset="0"/>
              </a:rPr>
              <a:t>ABSTRACT</a:t>
            </a:r>
            <a:endParaRPr lang="en-IN" dirty="0"/>
          </a:p>
        </p:txBody>
      </p:sp>
      <p:sp>
        <p:nvSpPr>
          <p:cNvPr id="3" name="Content Placeholder 2">
            <a:extLst>
              <a:ext uri="{FF2B5EF4-FFF2-40B4-BE49-F238E27FC236}">
                <a16:creationId xmlns:a16="http://schemas.microsoft.com/office/drawing/2014/main" id="{2BAD1EC1-F6B4-D661-E6A8-5FB8D53FB2C4}"/>
              </a:ext>
            </a:extLst>
          </p:cNvPr>
          <p:cNvSpPr>
            <a:spLocks noGrp="1"/>
          </p:cNvSpPr>
          <p:nvPr>
            <p:ph idx="1"/>
          </p:nvPr>
        </p:nvSpPr>
        <p:spPr/>
        <p:txBody>
          <a:bodyPr/>
          <a:lstStyle/>
          <a:p>
            <a:r>
              <a:rPr lang="en-US" b="1" dirty="0">
                <a:effectLst/>
                <a:latin typeface="Calibri" panose="020F0502020204030204" pitchFamily="34" charset="0"/>
                <a:ea typeface="Calibri" panose="020F0502020204030204" pitchFamily="34" charset="0"/>
                <a:cs typeface="Calibri" panose="020F0502020204030204" pitchFamily="34" charset="0"/>
              </a:rPr>
              <a:t>User can post ratings, </a:t>
            </a:r>
            <a:r>
              <a:rPr lang="en-US" b="1" dirty="0" err="1">
                <a:effectLst/>
                <a:latin typeface="Calibri" panose="020F0502020204030204" pitchFamily="34" charset="0"/>
                <a:ea typeface="Calibri" panose="020F0502020204030204" pitchFamily="34" charset="0"/>
                <a:cs typeface="Calibri" panose="020F0502020204030204" pitchFamily="34" charset="0"/>
              </a:rPr>
              <a:t>comments,feedbacks,reviews</a:t>
            </a:r>
            <a:r>
              <a:rPr lang="en-US" b="1" dirty="0">
                <a:effectLst/>
                <a:latin typeface="Calibri" panose="020F0502020204030204" pitchFamily="34" charset="0"/>
                <a:ea typeface="Calibri" panose="020F0502020204030204" pitchFamily="34" charset="0"/>
                <a:cs typeface="Calibri" panose="020F0502020204030204" pitchFamily="34" charset="0"/>
              </a:rPr>
              <a:t> about the book and customer service. The administrator will monitor the details and display it to the user through web portal.</a:t>
            </a:r>
            <a:endParaRPr lang="en-IN" b="1" dirty="0">
              <a:effectLst/>
              <a:latin typeface="Calibri" panose="020F0502020204030204" pitchFamily="34" charset="0"/>
              <a:ea typeface="Calibri" panose="020F0502020204030204" pitchFamily="34" charset="0"/>
              <a:cs typeface="Kartika" panose="020B0502040204020203" pitchFamily="18" charset="0"/>
            </a:endParaRPr>
          </a:p>
          <a:p>
            <a:endParaRPr lang="en-IN" dirty="0"/>
          </a:p>
        </p:txBody>
      </p:sp>
    </p:spTree>
    <p:extLst>
      <p:ext uri="{BB962C8B-B14F-4D97-AF65-F5344CB8AC3E}">
        <p14:creationId xmlns:p14="http://schemas.microsoft.com/office/powerpoint/2010/main" val="2226525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EBD7F-6F21-76A7-6E80-EEE8A6920277}"/>
              </a:ext>
            </a:extLst>
          </p:cNvPr>
          <p:cNvSpPr>
            <a:spLocks noGrp="1"/>
          </p:cNvSpPr>
          <p:nvPr>
            <p:ph type="title"/>
          </p:nvPr>
        </p:nvSpPr>
        <p:spPr>
          <a:xfrm>
            <a:off x="1849698" y="700474"/>
            <a:ext cx="9613861" cy="1080938"/>
          </a:xfrm>
        </p:spPr>
        <p:txBody>
          <a:bodyPr/>
          <a:lstStyle/>
          <a:p>
            <a:pPr algn="just"/>
            <a:r>
              <a:rPr lang="en-IN" dirty="0">
                <a:latin typeface="Mille" panose="02000500000000000000" pitchFamily="2" charset="0"/>
              </a:rPr>
              <a:t>MODULE DESCRIPTION</a:t>
            </a:r>
          </a:p>
        </p:txBody>
      </p:sp>
      <p:sp>
        <p:nvSpPr>
          <p:cNvPr id="3" name="Content Placeholder 2">
            <a:extLst>
              <a:ext uri="{FF2B5EF4-FFF2-40B4-BE49-F238E27FC236}">
                <a16:creationId xmlns:a16="http://schemas.microsoft.com/office/drawing/2014/main" id="{17ACEEB1-5E0A-08D3-DADE-056EBE480D1B}"/>
              </a:ext>
            </a:extLst>
          </p:cNvPr>
          <p:cNvSpPr>
            <a:spLocks noGrp="1"/>
          </p:cNvSpPr>
          <p:nvPr>
            <p:ph idx="1"/>
          </p:nvPr>
        </p:nvSpPr>
        <p:spPr>
          <a:xfrm>
            <a:off x="680321" y="2336873"/>
            <a:ext cx="9613861" cy="4380450"/>
          </a:xfrm>
        </p:spPr>
        <p:txBody>
          <a:bodyPr>
            <a:normAutofit/>
          </a:bodyPr>
          <a:lstStyle/>
          <a:p>
            <a:pPr marL="342900" lvl="0" indent="-342900" algn="just">
              <a:lnSpc>
                <a:spcPct val="150000"/>
              </a:lnSpc>
              <a:spcAft>
                <a:spcPts val="800"/>
              </a:spcAft>
              <a:buAutoNum type="arabicParenR"/>
            </a:pPr>
            <a:r>
              <a:rPr lang="en-IN" sz="2800" b="1" dirty="0">
                <a:effectLst/>
                <a:latin typeface="Arial Black" panose="020B0A04020102020204" pitchFamily="34" charset="0"/>
                <a:ea typeface="Calibri" panose="020F0502020204030204" pitchFamily="34" charset="0"/>
                <a:cs typeface="Kartika" panose="020B0502040204020203" pitchFamily="18" charset="0"/>
              </a:rPr>
              <a:t>ADMINISTRATOR </a:t>
            </a:r>
          </a:p>
          <a:p>
            <a:pPr marL="0" lvl="0" indent="0" algn="just">
              <a:lnSpc>
                <a:spcPct val="150000"/>
              </a:lnSpc>
              <a:spcAft>
                <a:spcPts val="800"/>
              </a:spcAft>
              <a:buNone/>
            </a:pPr>
            <a:r>
              <a:rPr lang="en-IN" sz="2800" b="1" dirty="0">
                <a:ea typeface="Calibri" panose="020F0502020204030204" pitchFamily="34" charset="0"/>
                <a:cs typeface="Kartika" panose="020B0502040204020203" pitchFamily="18" charset="0"/>
              </a:rPr>
              <a:t>    a</a:t>
            </a:r>
            <a:r>
              <a:rPr lang="en-IN" sz="2800" b="1" dirty="0">
                <a:effectLst/>
                <a:ea typeface="Calibri" panose="020F0502020204030204" pitchFamily="34" charset="0"/>
                <a:cs typeface="Kartika" panose="020B0502040204020203" pitchFamily="18" charset="0"/>
              </a:rPr>
              <a:t>)Verify uploading of new e-books and audiobooks</a:t>
            </a:r>
          </a:p>
          <a:p>
            <a:pPr marL="0" lvl="0" indent="0" algn="just">
              <a:lnSpc>
                <a:spcPct val="150000"/>
              </a:lnSpc>
              <a:spcAft>
                <a:spcPts val="800"/>
              </a:spcAft>
              <a:buNone/>
            </a:pPr>
            <a:r>
              <a:rPr lang="en-IN" sz="2800" b="1" dirty="0">
                <a:latin typeface="Dungeon" panose="040D0607070702040804" pitchFamily="82" charset="0"/>
                <a:ea typeface="Calibri" panose="020F0502020204030204" pitchFamily="34" charset="0"/>
                <a:cs typeface="Kartika" panose="020B0502040204020203" pitchFamily="18" charset="0"/>
              </a:rPr>
              <a:t>    </a:t>
            </a:r>
            <a:r>
              <a:rPr lang="en-IN" sz="2800" b="1" dirty="0">
                <a:ea typeface="Calibri" panose="020F0502020204030204" pitchFamily="34" charset="0"/>
                <a:cs typeface="Kartika" panose="020B0502040204020203" pitchFamily="18" charset="0"/>
              </a:rPr>
              <a:t>b)List out new hardcopy booklist</a:t>
            </a:r>
          </a:p>
          <a:p>
            <a:pPr marL="0" lvl="0" indent="0" algn="just">
              <a:lnSpc>
                <a:spcPct val="150000"/>
              </a:lnSpc>
              <a:spcAft>
                <a:spcPts val="800"/>
              </a:spcAft>
              <a:buNone/>
            </a:pPr>
            <a:r>
              <a:rPr lang="en-IN" sz="2800" b="1" dirty="0">
                <a:effectLst/>
                <a:ea typeface="Calibri" panose="020F0502020204030204" pitchFamily="34" charset="0"/>
                <a:cs typeface="Kartika" panose="020B0502040204020203" pitchFamily="18" charset="0"/>
              </a:rPr>
              <a:t>    c)Manage user and</a:t>
            </a:r>
            <a:r>
              <a:rPr lang="en-IN" sz="2800" b="1" dirty="0">
                <a:ea typeface="Calibri" panose="020F0502020204030204" pitchFamily="34" charset="0"/>
                <a:cs typeface="Kartika" panose="020B0502040204020203" pitchFamily="18" charset="0"/>
              </a:rPr>
              <a:t> user rating reviews</a:t>
            </a:r>
          </a:p>
          <a:p>
            <a:pPr marL="0" lvl="0" indent="0" algn="just">
              <a:lnSpc>
                <a:spcPct val="150000"/>
              </a:lnSpc>
              <a:spcAft>
                <a:spcPts val="800"/>
              </a:spcAft>
              <a:buNone/>
            </a:pPr>
            <a:r>
              <a:rPr lang="en-IN" sz="2800" b="1" dirty="0">
                <a:effectLst/>
                <a:ea typeface="Calibri" panose="020F0502020204030204" pitchFamily="34" charset="0"/>
                <a:cs typeface="Kartika" panose="020B0502040204020203" pitchFamily="18" charset="0"/>
              </a:rPr>
              <a:t>    d)Manage publishers and their book uploads</a:t>
            </a:r>
          </a:p>
          <a:p>
            <a:pPr marL="0" indent="0" algn="ctr">
              <a:buNone/>
            </a:pPr>
            <a:endParaRPr lang="en-IN" dirty="0">
              <a:latin typeface="Dungeon" panose="040D0607070702040804" pitchFamily="82" charset="0"/>
            </a:endParaRPr>
          </a:p>
        </p:txBody>
      </p:sp>
    </p:spTree>
    <p:extLst>
      <p:ext uri="{BB962C8B-B14F-4D97-AF65-F5344CB8AC3E}">
        <p14:creationId xmlns:p14="http://schemas.microsoft.com/office/powerpoint/2010/main" val="532926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07D7E-60D3-00D2-741F-D985E8392BFF}"/>
              </a:ext>
            </a:extLst>
          </p:cNvPr>
          <p:cNvSpPr>
            <a:spLocks noGrp="1"/>
          </p:cNvSpPr>
          <p:nvPr>
            <p:ph type="title"/>
          </p:nvPr>
        </p:nvSpPr>
        <p:spPr>
          <a:xfrm>
            <a:off x="1911244" y="779605"/>
            <a:ext cx="9613861" cy="1080938"/>
          </a:xfrm>
        </p:spPr>
        <p:txBody>
          <a:bodyPr/>
          <a:lstStyle/>
          <a:p>
            <a:pPr algn="just"/>
            <a:r>
              <a:rPr lang="en-IN" dirty="0">
                <a:latin typeface="Mille" panose="02000500000000000000" pitchFamily="2" charset="0"/>
              </a:rPr>
              <a:t>MODULE DESCRIPTION</a:t>
            </a:r>
            <a:endParaRPr lang="en-IN" dirty="0"/>
          </a:p>
        </p:txBody>
      </p:sp>
      <p:sp>
        <p:nvSpPr>
          <p:cNvPr id="3" name="Content Placeholder 2">
            <a:extLst>
              <a:ext uri="{FF2B5EF4-FFF2-40B4-BE49-F238E27FC236}">
                <a16:creationId xmlns:a16="http://schemas.microsoft.com/office/drawing/2014/main" id="{7E62D33C-9C66-03A0-52DF-F4C17603735A}"/>
              </a:ext>
            </a:extLst>
          </p:cNvPr>
          <p:cNvSpPr>
            <a:spLocks noGrp="1"/>
          </p:cNvSpPr>
          <p:nvPr>
            <p:ph idx="1"/>
          </p:nvPr>
        </p:nvSpPr>
        <p:spPr>
          <a:xfrm>
            <a:off x="680321" y="2074985"/>
            <a:ext cx="11347556" cy="4642338"/>
          </a:xfrm>
        </p:spPr>
        <p:txBody>
          <a:bodyPr>
            <a:normAutofit/>
          </a:bodyPr>
          <a:lstStyle/>
          <a:p>
            <a:pPr marL="0" indent="0">
              <a:buNone/>
            </a:pPr>
            <a:r>
              <a:rPr lang="en-IN" dirty="0">
                <a:latin typeface="Arial Black" panose="020B0A04020102020204" pitchFamily="34" charset="0"/>
              </a:rPr>
              <a:t>2) PUBLISHER</a:t>
            </a:r>
          </a:p>
          <a:p>
            <a:pPr marL="0" indent="0">
              <a:buNone/>
            </a:pPr>
            <a:r>
              <a:rPr lang="en-IN" sz="2800" b="1" dirty="0">
                <a:latin typeface="Arial Black" panose="020B0A04020102020204" pitchFamily="34" charset="0"/>
              </a:rPr>
              <a:t>    </a:t>
            </a:r>
            <a:r>
              <a:rPr lang="en-IN" sz="3200" b="1" dirty="0">
                <a:latin typeface="+mj-lt"/>
              </a:rPr>
              <a:t>a)Upload </a:t>
            </a:r>
            <a:r>
              <a:rPr lang="en-IN" sz="3200" b="1" dirty="0" err="1">
                <a:latin typeface="+mj-lt"/>
              </a:rPr>
              <a:t>audiobooks,e</a:t>
            </a:r>
            <a:r>
              <a:rPr lang="en-IN" sz="3200" b="1" dirty="0">
                <a:latin typeface="+mj-lt"/>
              </a:rPr>
              <a:t>-books</a:t>
            </a:r>
          </a:p>
          <a:p>
            <a:pPr marL="0" indent="0">
              <a:buNone/>
            </a:pPr>
            <a:endParaRPr lang="en-IN" sz="3200" b="1" dirty="0">
              <a:latin typeface="+mj-lt"/>
            </a:endParaRPr>
          </a:p>
          <a:p>
            <a:pPr marL="0" indent="0">
              <a:buNone/>
            </a:pPr>
            <a:r>
              <a:rPr lang="en-IN" sz="3200" b="1" dirty="0">
                <a:latin typeface="+mj-lt"/>
              </a:rPr>
              <a:t>    b)Update Hard copy stock list</a:t>
            </a:r>
          </a:p>
          <a:p>
            <a:pPr marL="0" indent="0">
              <a:buNone/>
            </a:pPr>
            <a:endParaRPr lang="en-IN" sz="3200" b="1" dirty="0">
              <a:latin typeface="+mj-lt"/>
            </a:endParaRPr>
          </a:p>
          <a:p>
            <a:pPr marL="0" indent="0">
              <a:buNone/>
            </a:pPr>
            <a:r>
              <a:rPr lang="en-IN" sz="3200" b="1" dirty="0">
                <a:latin typeface="+mj-lt"/>
              </a:rPr>
              <a:t>    c)Verify users review and ratings</a:t>
            </a:r>
          </a:p>
          <a:p>
            <a:pPr marL="0" indent="0">
              <a:buNone/>
            </a:pPr>
            <a:endParaRPr lang="en-IN" sz="3200" b="1" dirty="0">
              <a:latin typeface="+mj-lt"/>
            </a:endParaRPr>
          </a:p>
          <a:p>
            <a:pPr marL="0" indent="0">
              <a:buNone/>
            </a:pPr>
            <a:r>
              <a:rPr lang="en-IN" sz="3200" b="1" dirty="0">
                <a:latin typeface="+mj-lt"/>
              </a:rPr>
              <a:t>    d)Verify payment status</a:t>
            </a:r>
          </a:p>
        </p:txBody>
      </p:sp>
    </p:spTree>
    <p:extLst>
      <p:ext uri="{BB962C8B-B14F-4D97-AF65-F5344CB8AC3E}">
        <p14:creationId xmlns:p14="http://schemas.microsoft.com/office/powerpoint/2010/main" val="1698508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1D8CE-5479-6CBF-17D0-824A4F370EAA}"/>
              </a:ext>
            </a:extLst>
          </p:cNvPr>
          <p:cNvSpPr>
            <a:spLocks noGrp="1"/>
          </p:cNvSpPr>
          <p:nvPr>
            <p:ph type="title"/>
          </p:nvPr>
        </p:nvSpPr>
        <p:spPr>
          <a:xfrm>
            <a:off x="1992454" y="744436"/>
            <a:ext cx="9613861" cy="1080938"/>
          </a:xfrm>
        </p:spPr>
        <p:txBody>
          <a:bodyPr/>
          <a:lstStyle/>
          <a:p>
            <a:r>
              <a:rPr lang="en-IN" dirty="0">
                <a:latin typeface="Mille" panose="02000500000000000000" pitchFamily="2" charset="0"/>
              </a:rPr>
              <a:t>MODULE DESCRIPTION</a:t>
            </a:r>
            <a:endParaRPr lang="en-IN" dirty="0"/>
          </a:p>
        </p:txBody>
      </p:sp>
      <p:sp>
        <p:nvSpPr>
          <p:cNvPr id="3" name="Content Placeholder 2">
            <a:extLst>
              <a:ext uri="{FF2B5EF4-FFF2-40B4-BE49-F238E27FC236}">
                <a16:creationId xmlns:a16="http://schemas.microsoft.com/office/drawing/2014/main" id="{8D8002C3-EF51-C768-667A-13CA12ADCF9C}"/>
              </a:ext>
            </a:extLst>
          </p:cNvPr>
          <p:cNvSpPr>
            <a:spLocks noGrp="1"/>
          </p:cNvSpPr>
          <p:nvPr>
            <p:ph idx="1"/>
          </p:nvPr>
        </p:nvSpPr>
        <p:spPr>
          <a:xfrm>
            <a:off x="680321" y="2336873"/>
            <a:ext cx="9613861" cy="4389242"/>
          </a:xfrm>
        </p:spPr>
        <p:txBody>
          <a:bodyPr>
            <a:normAutofit/>
          </a:bodyPr>
          <a:lstStyle/>
          <a:p>
            <a:pPr marL="0" indent="0" algn="l" rtl="0" eaLnBrk="1" latinLnBrk="0" hangingPunct="1">
              <a:lnSpc>
                <a:spcPct val="90000"/>
              </a:lnSpc>
              <a:spcBef>
                <a:spcPts val="1000"/>
              </a:spcBef>
              <a:spcAft>
                <a:spcPts val="0"/>
              </a:spcAft>
              <a:buNone/>
            </a:pPr>
            <a:r>
              <a:rPr lang="en-IN" sz="2800" b="1" kern="1200" dirty="0">
                <a:solidFill>
                  <a:srgbClr val="FFFFFF"/>
                </a:solidFill>
                <a:effectLst/>
                <a:latin typeface="Arial Black" panose="020B0A04020102020204" pitchFamily="34" charset="0"/>
                <a:ea typeface="+mn-ea"/>
                <a:cs typeface="+mn-cs"/>
              </a:rPr>
              <a:t>3)USER</a:t>
            </a:r>
            <a:endParaRPr lang="en-IN" sz="3600" dirty="0">
              <a:effectLst/>
            </a:endParaRPr>
          </a:p>
          <a:p>
            <a:pPr marL="0" indent="0" algn="l" rtl="0" eaLnBrk="1" latinLnBrk="0" hangingPunct="1">
              <a:lnSpc>
                <a:spcPct val="90000"/>
              </a:lnSpc>
              <a:spcBef>
                <a:spcPts val="1000"/>
              </a:spcBef>
              <a:spcAft>
                <a:spcPts val="0"/>
              </a:spcAft>
              <a:buNone/>
            </a:pPr>
            <a:r>
              <a:rPr lang="en-IN" sz="2800" b="1" dirty="0">
                <a:solidFill>
                  <a:srgbClr val="FFFFFF"/>
                </a:solidFill>
                <a:latin typeface="Arial Black" panose="020B0A04020102020204" pitchFamily="34" charset="0"/>
              </a:rPr>
              <a:t> </a:t>
            </a:r>
            <a:r>
              <a:rPr lang="en-IN" sz="2800" b="1" kern="1200" dirty="0">
                <a:solidFill>
                  <a:srgbClr val="FFFFFF"/>
                </a:solidFill>
                <a:effectLst/>
                <a:latin typeface="Arial Black" panose="020B0A04020102020204" pitchFamily="34" charset="0"/>
                <a:ea typeface="+mn-ea"/>
                <a:cs typeface="+mn-cs"/>
              </a:rPr>
              <a:t> </a:t>
            </a:r>
            <a:r>
              <a:rPr lang="en-IN" sz="2800" b="1" kern="1200" dirty="0">
                <a:solidFill>
                  <a:srgbClr val="FFFFFF"/>
                </a:solidFill>
                <a:effectLst/>
                <a:latin typeface="Trebuchet MS" panose="020B0603020202020204" pitchFamily="34" charset="0"/>
                <a:ea typeface="+mn-ea"/>
                <a:cs typeface="+mn-cs"/>
              </a:rPr>
              <a:t>a)Registration</a:t>
            </a:r>
          </a:p>
          <a:p>
            <a:pPr marL="0" indent="0" algn="l" rtl="0" eaLnBrk="1" latinLnBrk="0" hangingPunct="1">
              <a:lnSpc>
                <a:spcPct val="90000"/>
              </a:lnSpc>
              <a:spcBef>
                <a:spcPts val="1000"/>
              </a:spcBef>
              <a:spcAft>
                <a:spcPts val="0"/>
              </a:spcAft>
              <a:buNone/>
            </a:pPr>
            <a:endParaRPr lang="en-IN" sz="3600" dirty="0"/>
          </a:p>
          <a:p>
            <a:pPr marL="0" indent="0" algn="l" rtl="0" eaLnBrk="1" latinLnBrk="0" hangingPunct="1">
              <a:lnSpc>
                <a:spcPct val="90000"/>
              </a:lnSpc>
              <a:spcBef>
                <a:spcPts val="1000"/>
              </a:spcBef>
              <a:spcAft>
                <a:spcPts val="0"/>
              </a:spcAft>
              <a:buNone/>
            </a:pPr>
            <a:r>
              <a:rPr lang="en-IN" sz="2800" b="1" kern="1200" dirty="0">
                <a:solidFill>
                  <a:srgbClr val="FFFFFF"/>
                </a:solidFill>
                <a:effectLst/>
                <a:latin typeface="Trebuchet MS" panose="020B0603020202020204" pitchFamily="34" charset="0"/>
                <a:ea typeface="+mn-ea"/>
                <a:cs typeface="+mn-cs"/>
              </a:rPr>
              <a:t>  b)</a:t>
            </a:r>
            <a:r>
              <a:rPr lang="en-IN" sz="2800" b="1" kern="1200" dirty="0" err="1">
                <a:solidFill>
                  <a:srgbClr val="FFFFFF"/>
                </a:solidFill>
                <a:effectLst/>
                <a:latin typeface="Trebuchet MS" panose="020B0603020202020204" pitchFamily="34" charset="0"/>
                <a:ea typeface="+mn-ea"/>
                <a:cs typeface="+mn-cs"/>
              </a:rPr>
              <a:t>Payement</a:t>
            </a:r>
            <a:endParaRPr lang="en-IN" sz="2800" b="1" kern="1200" dirty="0">
              <a:solidFill>
                <a:srgbClr val="FFFFFF"/>
              </a:solidFill>
              <a:effectLst/>
              <a:latin typeface="Trebuchet MS" panose="020B0603020202020204" pitchFamily="34" charset="0"/>
              <a:ea typeface="+mn-ea"/>
              <a:cs typeface="+mn-cs"/>
            </a:endParaRPr>
          </a:p>
          <a:p>
            <a:pPr marL="0" indent="0" algn="l" rtl="0" eaLnBrk="1" latinLnBrk="0" hangingPunct="1">
              <a:lnSpc>
                <a:spcPct val="90000"/>
              </a:lnSpc>
              <a:spcBef>
                <a:spcPts val="1000"/>
              </a:spcBef>
              <a:spcAft>
                <a:spcPts val="0"/>
              </a:spcAft>
              <a:buNone/>
            </a:pPr>
            <a:endParaRPr lang="en-IN" sz="3600" dirty="0">
              <a:effectLst/>
            </a:endParaRPr>
          </a:p>
          <a:p>
            <a:pPr marL="0" indent="0" algn="l" rtl="0" eaLnBrk="1" latinLnBrk="0" hangingPunct="1">
              <a:lnSpc>
                <a:spcPct val="90000"/>
              </a:lnSpc>
              <a:spcBef>
                <a:spcPts val="1000"/>
              </a:spcBef>
              <a:spcAft>
                <a:spcPts val="0"/>
              </a:spcAft>
              <a:buNone/>
            </a:pPr>
            <a:r>
              <a:rPr lang="en-IN" sz="2800" b="1" kern="1200" dirty="0">
                <a:solidFill>
                  <a:srgbClr val="FFFFFF"/>
                </a:solidFill>
                <a:effectLst/>
                <a:latin typeface="Trebuchet MS" panose="020B0603020202020204" pitchFamily="34" charset="0"/>
                <a:ea typeface="+mn-ea"/>
                <a:cs typeface="+mn-cs"/>
              </a:rPr>
              <a:t>  c)Post book reviews</a:t>
            </a:r>
          </a:p>
          <a:p>
            <a:pPr marL="0" indent="0" algn="l" rtl="0" eaLnBrk="1" latinLnBrk="0" hangingPunct="1">
              <a:lnSpc>
                <a:spcPct val="90000"/>
              </a:lnSpc>
              <a:spcBef>
                <a:spcPts val="1000"/>
              </a:spcBef>
              <a:spcAft>
                <a:spcPts val="0"/>
              </a:spcAft>
              <a:buNone/>
            </a:pPr>
            <a:endParaRPr lang="en-IN" sz="3600" dirty="0">
              <a:effectLst/>
            </a:endParaRPr>
          </a:p>
          <a:p>
            <a:pPr marL="0" indent="0" algn="l" rtl="0" eaLnBrk="1" latinLnBrk="0" hangingPunct="1">
              <a:lnSpc>
                <a:spcPct val="90000"/>
              </a:lnSpc>
              <a:spcBef>
                <a:spcPts val="1000"/>
              </a:spcBef>
              <a:spcAft>
                <a:spcPts val="0"/>
              </a:spcAft>
              <a:buNone/>
            </a:pPr>
            <a:r>
              <a:rPr lang="en-IN" sz="2800" b="1" kern="1200" dirty="0">
                <a:solidFill>
                  <a:srgbClr val="FFFFFF"/>
                </a:solidFill>
                <a:effectLst/>
                <a:latin typeface="Trebuchet MS" panose="020B0603020202020204" pitchFamily="34" charset="0"/>
                <a:ea typeface="+mn-ea"/>
                <a:cs typeface="+mn-cs"/>
              </a:rPr>
              <a:t>  d)Add rating to the audiobooks</a:t>
            </a:r>
            <a:endParaRPr lang="en-IN" sz="3600" dirty="0">
              <a:effectLst/>
            </a:endParaRPr>
          </a:p>
          <a:p>
            <a:pPr marL="0" indent="0">
              <a:buNone/>
            </a:pPr>
            <a:endParaRPr lang="en-IN" dirty="0"/>
          </a:p>
        </p:txBody>
      </p:sp>
    </p:spTree>
    <p:extLst>
      <p:ext uri="{BB962C8B-B14F-4D97-AF65-F5344CB8AC3E}">
        <p14:creationId xmlns:p14="http://schemas.microsoft.com/office/powerpoint/2010/main" val="832300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D1B500-BE10-BD21-1329-FAAEB6D33839}"/>
              </a:ext>
            </a:extLst>
          </p:cNvPr>
          <p:cNvSpPr txBox="1"/>
          <p:nvPr/>
        </p:nvSpPr>
        <p:spPr>
          <a:xfrm>
            <a:off x="1485901" y="0"/>
            <a:ext cx="10295791" cy="646331"/>
          </a:xfrm>
          <a:prstGeom prst="rect">
            <a:avLst/>
          </a:prstGeom>
          <a:noFill/>
        </p:spPr>
        <p:txBody>
          <a:bodyPr wrap="square" rtlCol="0">
            <a:spAutoFit/>
          </a:bodyPr>
          <a:lstStyle/>
          <a:p>
            <a:r>
              <a:rPr lang="en-US" sz="3600" dirty="0">
                <a:solidFill>
                  <a:schemeClr val="bg1"/>
                </a:solidFill>
                <a:latin typeface="Mille" panose="02000500000000000000" pitchFamily="2" charset="0"/>
              </a:rPr>
              <a:t>DATA FLOW DIAGRAM OF BIBLIOREAD</a:t>
            </a:r>
            <a:endParaRPr lang="en-IN" sz="3600" dirty="0">
              <a:solidFill>
                <a:schemeClr val="bg1"/>
              </a:solidFill>
              <a:latin typeface="Mille" panose="02000500000000000000" pitchFamily="2" charset="0"/>
            </a:endParaRPr>
          </a:p>
        </p:txBody>
      </p:sp>
      <p:pic>
        <p:nvPicPr>
          <p:cNvPr id="11" name="Content Placeholder 10">
            <a:extLst>
              <a:ext uri="{FF2B5EF4-FFF2-40B4-BE49-F238E27FC236}">
                <a16:creationId xmlns:a16="http://schemas.microsoft.com/office/drawing/2014/main" id="{97D4EF19-F02A-834F-0CAF-4A5ECFF399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06669"/>
            <a:ext cx="12191999" cy="6251331"/>
          </a:xfrm>
        </p:spPr>
      </p:pic>
    </p:spTree>
    <p:extLst>
      <p:ext uri="{BB962C8B-B14F-4D97-AF65-F5344CB8AC3E}">
        <p14:creationId xmlns:p14="http://schemas.microsoft.com/office/powerpoint/2010/main" val="1369590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2D1B500-BE10-BD21-1329-FAAEB6D33839}"/>
              </a:ext>
            </a:extLst>
          </p:cNvPr>
          <p:cNvSpPr txBox="1"/>
          <p:nvPr/>
        </p:nvSpPr>
        <p:spPr>
          <a:xfrm>
            <a:off x="1485901" y="0"/>
            <a:ext cx="10295791" cy="646331"/>
          </a:xfrm>
          <a:prstGeom prst="rect">
            <a:avLst/>
          </a:prstGeom>
          <a:noFill/>
        </p:spPr>
        <p:txBody>
          <a:bodyPr wrap="square" rtlCol="0">
            <a:spAutoFit/>
          </a:bodyPr>
          <a:lstStyle/>
          <a:p>
            <a:r>
              <a:rPr lang="en-US" sz="3600" dirty="0">
                <a:solidFill>
                  <a:schemeClr val="bg1"/>
                </a:solidFill>
                <a:latin typeface="Mille" panose="02000500000000000000" pitchFamily="2" charset="0"/>
              </a:rPr>
              <a:t>DATA FLOW DIAGRAM OF BIBLIOREAD</a:t>
            </a:r>
            <a:endParaRPr lang="en-IN" sz="3600" dirty="0">
              <a:solidFill>
                <a:schemeClr val="bg1"/>
              </a:solidFill>
              <a:latin typeface="Mille" panose="02000500000000000000" pitchFamily="2" charset="0"/>
            </a:endParaRPr>
          </a:p>
        </p:txBody>
      </p:sp>
      <p:pic>
        <p:nvPicPr>
          <p:cNvPr id="6" name="Content Placeholder 5">
            <a:extLst>
              <a:ext uri="{FF2B5EF4-FFF2-40B4-BE49-F238E27FC236}">
                <a16:creationId xmlns:a16="http://schemas.microsoft.com/office/drawing/2014/main" id="{77742EF5-68B6-AD41-0FD8-DE24C9450E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71500"/>
            <a:ext cx="12192000" cy="6286500"/>
          </a:xfrm>
        </p:spPr>
      </p:pic>
    </p:spTree>
    <p:extLst>
      <p:ext uri="{BB962C8B-B14F-4D97-AF65-F5344CB8AC3E}">
        <p14:creationId xmlns:p14="http://schemas.microsoft.com/office/powerpoint/2010/main" val="2631178006"/>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764</TotalTime>
  <Words>594</Words>
  <Application>Microsoft Office PowerPoint</Application>
  <PresentationFormat>Widescreen</PresentationFormat>
  <Paragraphs>65</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Arial Black</vt:lpstr>
      <vt:lpstr>Bebas Neue</vt:lpstr>
      <vt:lpstr>Calibri</vt:lpstr>
      <vt:lpstr>Dungeon</vt:lpstr>
      <vt:lpstr>Mille</vt:lpstr>
      <vt:lpstr>Trebuchet MS</vt:lpstr>
      <vt:lpstr>Berlin</vt:lpstr>
      <vt:lpstr>MINOR  PROJECT</vt:lpstr>
      <vt:lpstr>ABSTRACT</vt:lpstr>
      <vt:lpstr>ABSTRACT</vt:lpstr>
      <vt:lpstr> ABSTRACT</vt:lpstr>
      <vt:lpstr>MODULE DESCRIPTION</vt:lpstr>
      <vt:lpstr>MODULE DESCRIPTION</vt:lpstr>
      <vt:lpstr>MODULE DESCRIPTION</vt:lpstr>
      <vt:lpstr>PowerPoint Presentation</vt:lpstr>
      <vt:lpstr>PowerPoint Presentation</vt:lpstr>
      <vt:lpstr>PowerPoint Presentation</vt:lpstr>
      <vt:lpstr>WEB FORMS</vt:lpstr>
      <vt:lpstr>WEB FORMS</vt:lpstr>
      <vt:lpstr>WEB FORMS</vt:lpstr>
      <vt:lpstr>WEB FORMS</vt:lpstr>
      <vt:lpstr>WEB FORMS</vt:lpstr>
      <vt:lpstr>DATABASE</vt:lpstr>
      <vt:lpstr>DATABASE</vt:lpstr>
      <vt:lpstr>DATABASE</vt:lpstr>
      <vt:lpstr>DATABASE</vt:lpstr>
      <vt:lpstr>DATABASE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MINOR  PROJECT</dc:title>
  <dc:creator>Abhishek. B . Kumar</dc:creator>
  <cp:lastModifiedBy>Abhishek. B . Kumar</cp:lastModifiedBy>
  <cp:revision>11</cp:revision>
  <dcterms:created xsi:type="dcterms:W3CDTF">2023-03-03T05:08:18Z</dcterms:created>
  <dcterms:modified xsi:type="dcterms:W3CDTF">2023-09-13T14:52:30Z</dcterms:modified>
</cp:coreProperties>
</file>

<file path=docProps/thumbnail.jpeg>
</file>